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54078-4892-4C23-9AB0-B46EFA3AB0EC}" type="datetimeFigureOut">
              <a:rPr lang="en-US" smtClean="0"/>
              <a:t>4/9/2010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E5244-CD5D-415B-B782-ED699792D8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nteractions.acm.org/content/?p=1308" TargetMode="External"/><Relationship Id="rId13" Type="http://schemas.openxmlformats.org/officeDocument/2006/relationships/hyperlink" Target="http://cups.cs.cmu.edu/soups/2007/proceedings/p1_chiasson.pdf" TargetMode="External"/><Relationship Id="rId3" Type="http://schemas.openxmlformats.org/officeDocument/2006/relationships/hyperlink" Target="http://portal.acm.org/citation.cfm?id=642611.642636" TargetMode="External"/><Relationship Id="rId7" Type="http://schemas.openxmlformats.org/officeDocument/2006/relationships/hyperlink" Target="http://www.useit.com/alertbox/990307.html" TargetMode="External"/><Relationship Id="rId12" Type="http://schemas.openxmlformats.org/officeDocument/2006/relationships/hyperlink" Target="http://www.sims.berkeley.edu/~rachna/papers/why_phishing_works.pdf" TargetMode="External"/><Relationship Id="rId2" Type="http://schemas.openxmlformats.org/officeDocument/2006/relationships/hyperlink" Target="http://portal.acm.org/citation.cfm?id=32280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eskin.com/cms/files/i/articles/17__report-eComm%20Trust1999.pdf" TargetMode="External"/><Relationship Id="rId11" Type="http://schemas.openxmlformats.org/officeDocument/2006/relationships/hyperlink" Target="http://www.eecs.umich.edu/~ackerm/pub/05e07/ackerman-mainwaring.pdf" TargetMode="External"/><Relationship Id="rId5" Type="http://schemas.openxmlformats.org/officeDocument/2006/relationships/hyperlink" Target="http://citeseerx.ist.psu.edu/viewdoc/download?doi=10.1.1.40.7328&amp;rep=rep1&amp;type=pdf" TargetMode="External"/><Relationship Id="rId15" Type="http://schemas.openxmlformats.org/officeDocument/2006/relationships/hyperlink" Target="http://www.informaworld.com/smpp/content~content=a727740369~db=all" TargetMode="External"/><Relationship Id="rId10" Type="http://schemas.openxmlformats.org/officeDocument/2006/relationships/hyperlink" Target="http://cups.cs.cmu.edu/soups/2009/proceedings/a15-smetters.pdf" TargetMode="External"/><Relationship Id="rId4" Type="http://schemas.openxmlformats.org/officeDocument/2006/relationships/hyperlink" Target="http://www.gaudior.net/alma/johnny.pdf" TargetMode="External"/><Relationship Id="rId9" Type="http://schemas.openxmlformats.org/officeDocument/2006/relationships/hyperlink" Target="http://www.usablesecurity.org/emperor/" TargetMode="External"/><Relationship Id="rId14" Type="http://schemas.openxmlformats.org/officeDocument/2006/relationships/hyperlink" Target="http://papers.ssrn.com/sol3/Delivery.cfm/SSRN_ID922735_code262477.pdf?abstractid=922735&amp;mirid=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Info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exam</a:t>
            </a:r>
            <a:r>
              <a:rPr lang="fi-FI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Exam</a:t>
            </a:r>
            <a:r>
              <a:rPr lang="fi-FI" dirty="0" smtClean="0"/>
              <a:t> </a:t>
            </a:r>
            <a:r>
              <a:rPr lang="fi-FI" dirty="0" err="1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i-FI" dirty="0" err="1" smtClean="0"/>
              <a:t>Exam</a:t>
            </a:r>
            <a:r>
              <a:rPr lang="fi-FI" dirty="0" smtClean="0"/>
              <a:t> </a:t>
            </a:r>
            <a:r>
              <a:rPr lang="fi-FI" dirty="0" err="1" smtClean="0"/>
              <a:t>period</a:t>
            </a:r>
            <a:r>
              <a:rPr lang="fi-FI" dirty="0" smtClean="0"/>
              <a:t> </a:t>
            </a:r>
            <a:r>
              <a:rPr lang="fi-FI" dirty="0" err="1" smtClean="0"/>
              <a:t>sat</a:t>
            </a:r>
            <a:r>
              <a:rPr lang="fi-FI" dirty="0" smtClean="0"/>
              <a:t> 8.5. - </a:t>
            </a:r>
            <a:r>
              <a:rPr lang="fi-FI" dirty="0" err="1" smtClean="0"/>
              <a:t>fri</a:t>
            </a:r>
            <a:r>
              <a:rPr lang="fi-FI" dirty="0" smtClean="0"/>
              <a:t> 21.5.2010</a:t>
            </a:r>
          </a:p>
          <a:p>
            <a:pPr lvl="1"/>
            <a:r>
              <a:rPr lang="fi-FI" dirty="0" smtClean="0"/>
              <a:t>1st </a:t>
            </a:r>
            <a:r>
              <a:rPr lang="fi-FI" dirty="0" err="1" smtClean="0"/>
              <a:t>exam</a:t>
            </a:r>
            <a:r>
              <a:rPr lang="fi-FI" dirty="0" smtClean="0"/>
              <a:t>, </a:t>
            </a:r>
            <a:r>
              <a:rPr lang="fi-FI" dirty="0" err="1" smtClean="0"/>
              <a:t>date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dirty="0" err="1" smtClean="0"/>
              <a:t>Second</a:t>
            </a:r>
            <a:r>
              <a:rPr lang="fi-FI" dirty="0" smtClean="0"/>
              <a:t> </a:t>
            </a:r>
            <a:r>
              <a:rPr lang="fi-FI" dirty="0" err="1" smtClean="0"/>
              <a:t>exam</a:t>
            </a:r>
            <a:r>
              <a:rPr lang="fi-FI" dirty="0" smtClean="0"/>
              <a:t> in August 2010 (</a:t>
            </a:r>
            <a:r>
              <a:rPr lang="fi-FI" dirty="0" err="1" smtClean="0"/>
              <a:t>before</a:t>
            </a:r>
            <a:r>
              <a:rPr lang="fi-FI" dirty="0" smtClean="0"/>
              <a:t> </a:t>
            </a:r>
            <a:r>
              <a:rPr lang="fi-FI" dirty="0" err="1" smtClean="0"/>
              <a:t>semester</a:t>
            </a:r>
            <a:r>
              <a:rPr lang="fi-FI" dirty="0" smtClean="0"/>
              <a:t> </a:t>
            </a:r>
            <a:r>
              <a:rPr lang="fi-FI" dirty="0" err="1" smtClean="0"/>
              <a:t>starts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Third</a:t>
            </a:r>
            <a:r>
              <a:rPr lang="fi-FI" dirty="0" smtClean="0"/>
              <a:t> </a:t>
            </a:r>
            <a:r>
              <a:rPr lang="fi-FI" dirty="0" err="1" smtClean="0"/>
              <a:t>exam</a:t>
            </a:r>
            <a:r>
              <a:rPr lang="fi-FI" dirty="0" smtClean="0"/>
              <a:t> in </a:t>
            </a:r>
            <a:r>
              <a:rPr lang="fi-FI" dirty="0" err="1" smtClean="0"/>
              <a:t>October</a:t>
            </a:r>
            <a:r>
              <a:rPr lang="fi-FI" dirty="0" smtClean="0"/>
              <a:t> 2010</a:t>
            </a:r>
          </a:p>
          <a:p>
            <a:r>
              <a:rPr lang="fi-FI" dirty="0" err="1" smtClean="0"/>
              <a:t>Fourth</a:t>
            </a:r>
            <a:r>
              <a:rPr lang="fi-FI" dirty="0" smtClean="0"/>
              <a:t> </a:t>
            </a:r>
            <a:r>
              <a:rPr lang="fi-FI" dirty="0" err="1" smtClean="0"/>
              <a:t>exam</a:t>
            </a:r>
            <a:r>
              <a:rPr lang="fi-FI" dirty="0" smtClean="0"/>
              <a:t> in </a:t>
            </a:r>
            <a:r>
              <a:rPr lang="fi-FI" dirty="0" err="1" smtClean="0"/>
              <a:t>December</a:t>
            </a:r>
            <a:r>
              <a:rPr lang="fi-FI" dirty="0" smtClean="0"/>
              <a:t> 2010</a:t>
            </a:r>
          </a:p>
          <a:p>
            <a:endParaRPr lang="fi-FI" dirty="0"/>
          </a:p>
          <a:p>
            <a:r>
              <a:rPr lang="fi-FI" dirty="0" err="1" smtClean="0"/>
              <a:t>Any</a:t>
            </a:r>
            <a:r>
              <a:rPr lang="fi-FI" dirty="0" smtClean="0"/>
              <a:t> idea </a:t>
            </a:r>
            <a:r>
              <a:rPr lang="fi-FI" dirty="0" err="1" smtClean="0"/>
              <a:t>when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take</a:t>
            </a:r>
            <a:r>
              <a:rPr lang="fi-FI" dirty="0" smtClean="0"/>
              <a:t> the </a:t>
            </a:r>
            <a:r>
              <a:rPr lang="fi-FI" dirty="0" err="1" smtClean="0"/>
              <a:t>exam</a:t>
            </a:r>
            <a:r>
              <a:rPr lang="fi-FI" dirty="0" smtClean="0"/>
              <a:t>?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err="1" smtClean="0"/>
              <a:t>These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open</a:t>
            </a:r>
            <a:r>
              <a:rPr lang="fi-FI" dirty="0" smtClean="0"/>
              <a:t> </a:t>
            </a:r>
            <a:r>
              <a:rPr lang="fi-FI" dirty="0" err="1" smtClean="0"/>
              <a:t>book</a:t>
            </a:r>
            <a:r>
              <a:rPr lang="fi-FI" dirty="0" smtClean="0"/>
              <a:t> </a:t>
            </a:r>
            <a:r>
              <a:rPr lang="fi-FI" dirty="0" err="1" smtClean="0"/>
              <a:t>exams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Course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, </a:t>
            </a:r>
            <a:r>
              <a:rPr lang="fi-FI" dirty="0" err="1" smtClean="0"/>
              <a:t>articles</a:t>
            </a:r>
            <a:r>
              <a:rPr lang="fi-FI" dirty="0" smtClean="0"/>
              <a:t>, </a:t>
            </a:r>
            <a:r>
              <a:rPr lang="fi-FI" dirty="0" err="1" smtClean="0"/>
              <a:t>anything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want</a:t>
            </a:r>
            <a:r>
              <a:rPr lang="fi-FI" dirty="0" smtClean="0"/>
              <a:t> to </a:t>
            </a:r>
            <a:r>
              <a:rPr lang="fi-FI" dirty="0" err="1" smtClean="0"/>
              <a:t>bring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.</a:t>
            </a:r>
          </a:p>
          <a:p>
            <a:pPr lvl="1"/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passed</a:t>
            </a:r>
            <a:r>
              <a:rPr lang="fi-FI" dirty="0" smtClean="0"/>
              <a:t> the </a:t>
            </a:r>
            <a:r>
              <a:rPr lang="fi-FI" dirty="0" err="1" smtClean="0"/>
              <a:t>assignments</a:t>
            </a:r>
            <a:r>
              <a:rPr lang="fi-FI" dirty="0" smtClean="0"/>
              <a:t>,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only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read</a:t>
            </a:r>
            <a:r>
              <a:rPr lang="fi-FI" dirty="0" smtClean="0"/>
              <a:t> the </a:t>
            </a:r>
            <a:r>
              <a:rPr lang="fi-FI" dirty="0" err="1" smtClean="0"/>
              <a:t>first</a:t>
            </a:r>
            <a:r>
              <a:rPr lang="fi-FI" dirty="0" smtClean="0"/>
              <a:t> set of </a:t>
            </a:r>
            <a:r>
              <a:rPr lang="fi-FI" dirty="0" err="1" smtClean="0"/>
              <a:t>articles</a:t>
            </a:r>
            <a:r>
              <a:rPr lang="fi-FI" dirty="0" smtClean="0"/>
              <a:t>. </a:t>
            </a:r>
          </a:p>
          <a:p>
            <a:pPr lvl="1"/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didn’t</a:t>
            </a:r>
            <a:r>
              <a:rPr lang="fi-FI" dirty="0" smtClean="0"/>
              <a:t> </a:t>
            </a:r>
            <a:r>
              <a:rPr lang="fi-FI" dirty="0" err="1" smtClean="0"/>
              <a:t>pass</a:t>
            </a:r>
            <a:r>
              <a:rPr lang="fi-FI" dirty="0" smtClean="0"/>
              <a:t> the </a:t>
            </a:r>
            <a:r>
              <a:rPr lang="fi-FI" dirty="0" err="1" smtClean="0"/>
              <a:t>assignments</a:t>
            </a:r>
            <a:r>
              <a:rPr lang="fi-FI" dirty="0" smtClean="0"/>
              <a:t>, </a:t>
            </a: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need</a:t>
            </a:r>
            <a:r>
              <a:rPr lang="fi-FI" dirty="0" smtClean="0"/>
              <a:t> to </a:t>
            </a:r>
            <a:r>
              <a:rPr lang="fi-FI" dirty="0" err="1" smtClean="0"/>
              <a:t>read</a:t>
            </a:r>
            <a:r>
              <a:rPr lang="fi-FI" dirty="0" smtClean="0"/>
              <a:t> </a:t>
            </a:r>
            <a:r>
              <a:rPr lang="fi-FI" dirty="0" err="1" smtClean="0"/>
              <a:t>both</a:t>
            </a:r>
            <a:r>
              <a:rPr lang="fi-FI" dirty="0" smtClean="0"/>
              <a:t> </a:t>
            </a:r>
            <a:r>
              <a:rPr lang="fi-FI" dirty="0" err="1" smtClean="0"/>
              <a:t>sets</a:t>
            </a:r>
            <a:r>
              <a:rPr lang="fi-FI" dirty="0" smtClean="0"/>
              <a:t> of </a:t>
            </a:r>
            <a:r>
              <a:rPr lang="fi-FI" dirty="0" err="1" smtClean="0"/>
              <a:t>articles</a:t>
            </a:r>
            <a:r>
              <a:rPr lang="fi-FI" dirty="0" smtClean="0"/>
              <a:t>.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Exam</a:t>
            </a:r>
            <a:r>
              <a:rPr lang="fi-FI" dirty="0" smtClean="0"/>
              <a:t> </a:t>
            </a:r>
            <a:r>
              <a:rPr lang="fi-FI" dirty="0" err="1" smtClean="0"/>
              <a:t>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fi-FI" dirty="0" err="1" smtClean="0"/>
              <a:t>Lecture</a:t>
            </a:r>
            <a:r>
              <a:rPr lang="fi-FI" dirty="0" smtClean="0"/>
              <a:t> </a:t>
            </a:r>
            <a:r>
              <a:rPr lang="fi-FI" dirty="0" err="1" smtClean="0"/>
              <a:t>slides</a:t>
            </a:r>
            <a:r>
              <a:rPr lang="fi-FI" dirty="0" smtClean="0"/>
              <a:t> +</a:t>
            </a:r>
          </a:p>
          <a:p>
            <a:pPr>
              <a:buNone/>
            </a:pPr>
            <a:endParaRPr lang="fi-FI" dirty="0" smtClean="0"/>
          </a:p>
          <a:p>
            <a:pPr>
              <a:buNone/>
            </a:pP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/>
              <a:t>a</a:t>
            </a:r>
            <a:r>
              <a:rPr lang="fi-FI" dirty="0" err="1" smtClean="0"/>
              <a:t>ssignments</a:t>
            </a:r>
            <a:r>
              <a:rPr lang="fi-FI" dirty="0" smtClean="0"/>
              <a:t> </a:t>
            </a:r>
            <a:r>
              <a:rPr lang="fi-FI" dirty="0" err="1" smtClean="0"/>
              <a:t>passed</a:t>
            </a:r>
            <a:r>
              <a:rPr lang="fi-FI" dirty="0" smtClean="0"/>
              <a:t>, </a:t>
            </a:r>
            <a:r>
              <a:rPr lang="fi-FI" dirty="0" err="1" smtClean="0"/>
              <a:t>also</a:t>
            </a:r>
            <a:r>
              <a:rPr lang="fi-FI" dirty="0" smtClean="0"/>
              <a:t>:</a:t>
            </a:r>
          </a:p>
          <a:p>
            <a:r>
              <a:rPr lang="fi-FI" dirty="0" smtClean="0"/>
              <a:t>Adams and </a:t>
            </a:r>
            <a:r>
              <a:rPr lang="fi-FI" dirty="0" err="1" smtClean="0"/>
              <a:t>Sasse</a:t>
            </a:r>
            <a:r>
              <a:rPr lang="fi-FI" dirty="0" smtClean="0"/>
              <a:t>: </a:t>
            </a:r>
            <a:r>
              <a:rPr lang="fi-FI" dirty="0" err="1" smtClean="0">
                <a:hlinkClick r:id="rId2"/>
              </a:rPr>
              <a:t>Users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are</a:t>
            </a:r>
            <a:r>
              <a:rPr lang="fi-FI" dirty="0" smtClean="0">
                <a:hlinkClick r:id="rId2"/>
              </a:rPr>
              <a:t> </a:t>
            </a:r>
            <a:r>
              <a:rPr lang="fi-FI" dirty="0" err="1" smtClean="0">
                <a:hlinkClick r:id="rId2"/>
              </a:rPr>
              <a:t>not</a:t>
            </a:r>
            <a:r>
              <a:rPr lang="fi-FI" dirty="0" smtClean="0">
                <a:hlinkClick r:id="rId2"/>
              </a:rPr>
              <a:t> the </a:t>
            </a:r>
            <a:r>
              <a:rPr lang="fi-FI" dirty="0" err="1" smtClean="0">
                <a:hlinkClick r:id="rId2"/>
              </a:rPr>
              <a:t>enemy</a:t>
            </a:r>
            <a:endParaRPr lang="fi-FI" dirty="0" smtClean="0"/>
          </a:p>
          <a:p>
            <a:r>
              <a:rPr lang="fi-FI" dirty="0" err="1" smtClean="0"/>
              <a:t>Good</a:t>
            </a:r>
            <a:r>
              <a:rPr lang="fi-FI" dirty="0" smtClean="0"/>
              <a:t> and </a:t>
            </a:r>
            <a:r>
              <a:rPr lang="fi-FI" dirty="0" err="1" smtClean="0"/>
              <a:t>Krekelberg</a:t>
            </a:r>
            <a:r>
              <a:rPr lang="fi-FI" dirty="0" smtClean="0"/>
              <a:t>: </a:t>
            </a:r>
            <a:r>
              <a:rPr lang="en-US" dirty="0" smtClean="0">
                <a:hlinkClick r:id="rId3"/>
              </a:rPr>
              <a:t>Usability and privacy: a study of </a:t>
            </a:r>
            <a:r>
              <a:rPr lang="en-US" i="1" dirty="0" err="1" smtClean="0">
                <a:hlinkClick r:id="rId3"/>
              </a:rPr>
              <a:t>Kazaa</a:t>
            </a:r>
            <a:r>
              <a:rPr lang="en-US" dirty="0" smtClean="0">
                <a:hlinkClick r:id="rId3"/>
              </a:rPr>
              <a:t> P2P file-sharing</a:t>
            </a:r>
            <a:endParaRPr lang="fi-FI" dirty="0" smtClean="0"/>
          </a:p>
          <a:p>
            <a:r>
              <a:rPr lang="fi-FI" dirty="0" err="1" smtClean="0"/>
              <a:t>Tygar</a:t>
            </a:r>
            <a:r>
              <a:rPr lang="fi-FI" dirty="0" smtClean="0"/>
              <a:t> and </a:t>
            </a:r>
            <a:r>
              <a:rPr lang="fi-FI" dirty="0" err="1" smtClean="0"/>
              <a:t>Whitten</a:t>
            </a:r>
            <a:r>
              <a:rPr lang="fi-FI" dirty="0" smtClean="0"/>
              <a:t>: </a:t>
            </a:r>
            <a:r>
              <a:rPr lang="fi-FI" dirty="0" err="1" smtClean="0">
                <a:hlinkClick r:id="rId4"/>
              </a:rPr>
              <a:t>Why</a:t>
            </a:r>
            <a:r>
              <a:rPr lang="fi-FI" dirty="0" smtClean="0">
                <a:hlinkClick r:id="rId4"/>
              </a:rPr>
              <a:t> Johnny </a:t>
            </a:r>
            <a:r>
              <a:rPr lang="fi-FI" dirty="0" err="1" smtClean="0">
                <a:hlinkClick r:id="rId4"/>
              </a:rPr>
              <a:t>Can’t</a:t>
            </a:r>
            <a:r>
              <a:rPr lang="fi-FI" dirty="0" smtClean="0">
                <a:hlinkClick r:id="rId4"/>
              </a:rPr>
              <a:t> </a:t>
            </a:r>
            <a:r>
              <a:rPr lang="fi-FI" dirty="0" err="1" smtClean="0">
                <a:hlinkClick r:id="rId4"/>
              </a:rPr>
              <a:t>Encrypt</a:t>
            </a:r>
            <a:endParaRPr lang="fi-FI" dirty="0" smtClean="0"/>
          </a:p>
          <a:p>
            <a:r>
              <a:rPr lang="fi-FI" dirty="0" err="1" smtClean="0"/>
              <a:t>Cranor</a:t>
            </a:r>
            <a:r>
              <a:rPr lang="fi-FI" dirty="0" smtClean="0"/>
              <a:t> et </a:t>
            </a:r>
            <a:r>
              <a:rPr lang="fi-FI" dirty="0" err="1" smtClean="0"/>
              <a:t>al</a:t>
            </a:r>
            <a:r>
              <a:rPr lang="fi-FI" dirty="0" smtClean="0"/>
              <a:t>: </a:t>
            </a:r>
            <a:r>
              <a:rPr lang="en-US" dirty="0" smtClean="0">
                <a:hlinkClick r:id="rId5"/>
              </a:rPr>
              <a:t>Beyond Concern:  Understanding Net Users' Attitudes About Online Privacy</a:t>
            </a:r>
            <a:endParaRPr lang="en-US" dirty="0" smtClean="0"/>
          </a:p>
          <a:p>
            <a:r>
              <a:rPr lang="fi-FI" dirty="0" err="1" smtClean="0"/>
              <a:t>Cheskin</a:t>
            </a:r>
            <a:r>
              <a:rPr lang="fi-FI" dirty="0" smtClean="0"/>
              <a:t>: </a:t>
            </a:r>
            <a:r>
              <a:rPr lang="fi-FI" dirty="0" err="1" smtClean="0">
                <a:hlinkClick r:id="rId6"/>
              </a:rPr>
              <a:t>eCommerce</a:t>
            </a:r>
            <a:r>
              <a:rPr lang="fi-FI" dirty="0" smtClean="0">
                <a:hlinkClick r:id="rId6"/>
              </a:rPr>
              <a:t> </a:t>
            </a:r>
            <a:r>
              <a:rPr lang="fi-FI" dirty="0" err="1" smtClean="0">
                <a:hlinkClick r:id="rId6"/>
              </a:rPr>
              <a:t>Trust</a:t>
            </a:r>
            <a:r>
              <a:rPr lang="fi-FI" dirty="0" smtClean="0">
                <a:hlinkClick r:id="rId6"/>
              </a:rPr>
              <a:t> </a:t>
            </a:r>
            <a:r>
              <a:rPr lang="fi-FI" dirty="0" err="1" smtClean="0">
                <a:hlinkClick r:id="rId6"/>
              </a:rPr>
              <a:t>Study</a:t>
            </a:r>
            <a:endParaRPr lang="fi-FI" dirty="0" smtClean="0"/>
          </a:p>
          <a:p>
            <a:r>
              <a:rPr lang="fi-FI" dirty="0" smtClean="0"/>
              <a:t>Nielsen: </a:t>
            </a:r>
            <a:r>
              <a:rPr lang="fi-FI" dirty="0" err="1" smtClean="0">
                <a:hlinkClick r:id="rId7"/>
              </a:rPr>
              <a:t>Trust</a:t>
            </a:r>
            <a:r>
              <a:rPr lang="fi-FI" dirty="0" smtClean="0">
                <a:hlinkClick r:id="rId7"/>
              </a:rPr>
              <a:t> </a:t>
            </a:r>
            <a:r>
              <a:rPr lang="fi-FI" dirty="0" err="1" smtClean="0">
                <a:hlinkClick r:id="rId7"/>
              </a:rPr>
              <a:t>or</a:t>
            </a:r>
            <a:r>
              <a:rPr lang="fi-FI" dirty="0" smtClean="0">
                <a:hlinkClick r:id="rId7"/>
              </a:rPr>
              <a:t> </a:t>
            </a:r>
            <a:r>
              <a:rPr lang="fi-FI" dirty="0" err="1" smtClean="0">
                <a:hlinkClick r:id="rId7"/>
              </a:rPr>
              <a:t>Bust</a:t>
            </a:r>
            <a:r>
              <a:rPr lang="fi-FI" dirty="0" smtClean="0">
                <a:hlinkClick r:id="rId7"/>
              </a:rPr>
              <a:t>: </a:t>
            </a:r>
            <a:r>
              <a:rPr lang="fi-FI" dirty="0" err="1" smtClean="0">
                <a:hlinkClick r:id="rId7"/>
              </a:rPr>
              <a:t>Communicating</a:t>
            </a:r>
            <a:r>
              <a:rPr lang="fi-FI" dirty="0" smtClean="0">
                <a:hlinkClick r:id="rId7"/>
              </a:rPr>
              <a:t> </a:t>
            </a:r>
            <a:r>
              <a:rPr lang="fi-FI" dirty="0" err="1" smtClean="0">
                <a:hlinkClick r:id="rId7"/>
              </a:rPr>
              <a:t>Trustworthiness</a:t>
            </a:r>
            <a:r>
              <a:rPr lang="fi-FI" dirty="0" smtClean="0">
                <a:hlinkClick r:id="rId7"/>
              </a:rPr>
              <a:t> in Web Design</a:t>
            </a:r>
            <a:endParaRPr lang="fi-FI" dirty="0" smtClean="0"/>
          </a:p>
          <a:p>
            <a:r>
              <a:rPr lang="fi-FI" dirty="0" smtClean="0"/>
              <a:t>Norman: </a:t>
            </a:r>
            <a:r>
              <a:rPr lang="fi-FI" dirty="0" err="1" smtClean="0">
                <a:hlinkClick r:id="rId8"/>
              </a:rPr>
              <a:t>When</a:t>
            </a:r>
            <a:r>
              <a:rPr lang="fi-FI" dirty="0" smtClean="0">
                <a:hlinkClick r:id="rId8"/>
              </a:rPr>
              <a:t> </a:t>
            </a:r>
            <a:r>
              <a:rPr lang="fi-FI" dirty="0" err="1" smtClean="0">
                <a:hlinkClick r:id="rId8"/>
              </a:rPr>
              <a:t>Security</a:t>
            </a:r>
            <a:r>
              <a:rPr lang="fi-FI" dirty="0" smtClean="0">
                <a:hlinkClick r:id="rId8"/>
              </a:rPr>
              <a:t> </a:t>
            </a:r>
            <a:r>
              <a:rPr lang="fi-FI" dirty="0" err="1" smtClean="0">
                <a:hlinkClick r:id="rId8"/>
              </a:rPr>
              <a:t>Gets</a:t>
            </a:r>
            <a:r>
              <a:rPr lang="fi-FI" dirty="0" smtClean="0">
                <a:hlinkClick r:id="rId8"/>
              </a:rPr>
              <a:t> in the </a:t>
            </a:r>
            <a:r>
              <a:rPr lang="fi-FI" dirty="0" err="1" smtClean="0">
                <a:hlinkClick r:id="rId8"/>
              </a:rPr>
              <a:t>Way</a:t>
            </a:r>
            <a:endParaRPr lang="fi-FI" dirty="0" smtClean="0"/>
          </a:p>
          <a:p>
            <a:r>
              <a:rPr lang="fi-FI" dirty="0" err="1" smtClean="0"/>
              <a:t>Schehter</a:t>
            </a:r>
            <a:r>
              <a:rPr lang="fi-FI" dirty="0" smtClean="0"/>
              <a:t> et </a:t>
            </a:r>
            <a:r>
              <a:rPr lang="fi-FI" dirty="0" err="1" smtClean="0"/>
              <a:t>al</a:t>
            </a:r>
            <a:r>
              <a:rPr lang="fi-FI" dirty="0" smtClean="0"/>
              <a:t>: </a:t>
            </a:r>
            <a:r>
              <a:rPr lang="en-US" dirty="0" smtClean="0">
                <a:hlinkClick r:id="rId9"/>
              </a:rPr>
              <a:t>The Emperor's New Security Indicators</a:t>
            </a:r>
            <a:endParaRPr lang="en-US" dirty="0" smtClean="0"/>
          </a:p>
          <a:p>
            <a:pPr>
              <a:buNone/>
            </a:pPr>
            <a:endParaRPr lang="fi-FI" dirty="0" smtClean="0"/>
          </a:p>
          <a:p>
            <a:endParaRPr lang="en-US" dirty="0" smtClean="0"/>
          </a:p>
          <a:p>
            <a:pPr>
              <a:buNone/>
            </a:pPr>
            <a:r>
              <a:rPr lang="fi-FI" dirty="0" err="1" smtClean="0"/>
              <a:t>If</a:t>
            </a:r>
            <a:r>
              <a:rPr lang="fi-FI" dirty="0" smtClean="0"/>
              <a:t> </a:t>
            </a:r>
            <a:r>
              <a:rPr lang="fi-FI" dirty="0" err="1" smtClean="0"/>
              <a:t>assignments</a:t>
            </a:r>
            <a:r>
              <a:rPr lang="fi-FI" dirty="0" smtClean="0"/>
              <a:t> </a:t>
            </a:r>
            <a:r>
              <a:rPr lang="fi-FI" dirty="0" err="1" smtClean="0"/>
              <a:t>not</a:t>
            </a:r>
            <a:r>
              <a:rPr lang="fi-FI" dirty="0" smtClean="0"/>
              <a:t> </a:t>
            </a:r>
            <a:r>
              <a:rPr lang="fi-FI" dirty="0" err="1" smtClean="0"/>
              <a:t>passed</a:t>
            </a:r>
            <a:r>
              <a:rPr lang="fi-FI" dirty="0" smtClean="0"/>
              <a:t>, on top of the </a:t>
            </a:r>
            <a:r>
              <a:rPr lang="fi-FI" dirty="0" err="1" smtClean="0"/>
              <a:t>above</a:t>
            </a:r>
            <a:r>
              <a:rPr lang="fi-FI" dirty="0" smtClean="0"/>
              <a:t> </a:t>
            </a:r>
            <a:r>
              <a:rPr lang="fi-FI" dirty="0" err="1" smtClean="0"/>
              <a:t>list</a:t>
            </a:r>
            <a:r>
              <a:rPr lang="fi-FI" dirty="0" smtClean="0"/>
              <a:t> of </a:t>
            </a:r>
            <a:r>
              <a:rPr lang="fi-FI" dirty="0" err="1" smtClean="0"/>
              <a:t>articles</a:t>
            </a:r>
            <a:r>
              <a:rPr lang="fi-FI" dirty="0" smtClean="0"/>
              <a:t>, </a:t>
            </a:r>
            <a:r>
              <a:rPr lang="fi-FI" dirty="0" err="1" smtClean="0"/>
              <a:t>also</a:t>
            </a:r>
            <a:r>
              <a:rPr lang="fi-FI" dirty="0" smtClean="0"/>
              <a:t>:</a:t>
            </a:r>
            <a:endParaRPr lang="en-US" dirty="0"/>
          </a:p>
          <a:p>
            <a:r>
              <a:rPr lang="en-US" dirty="0" err="1" smtClean="0"/>
              <a:t>Smetters</a:t>
            </a:r>
            <a:r>
              <a:rPr lang="en-US" dirty="0" smtClean="0"/>
              <a:t> and Good: </a:t>
            </a:r>
            <a:r>
              <a:rPr lang="en-US" dirty="0" smtClean="0">
                <a:hlinkClick r:id="rId10"/>
              </a:rPr>
              <a:t>How Users Use Access Control</a:t>
            </a:r>
            <a:endParaRPr lang="en-US" dirty="0" smtClean="0"/>
          </a:p>
          <a:p>
            <a:r>
              <a:rPr lang="en-US" dirty="0" smtClean="0"/>
              <a:t>Ackerman et al: </a:t>
            </a:r>
            <a:r>
              <a:rPr lang="en-US" dirty="0">
                <a:hlinkClick r:id="rId11"/>
              </a:rPr>
              <a:t>Privacy Issues and </a:t>
            </a:r>
            <a:r>
              <a:rPr lang="en-US" dirty="0" smtClean="0">
                <a:hlinkClick r:id="rId11"/>
              </a:rPr>
              <a:t>Human-Computer Interaction</a:t>
            </a:r>
            <a:endParaRPr lang="en-US" dirty="0" smtClean="0"/>
          </a:p>
          <a:p>
            <a:r>
              <a:rPr lang="fi-FI" dirty="0" err="1" smtClean="0"/>
              <a:t>Dhamija</a:t>
            </a:r>
            <a:r>
              <a:rPr lang="fi-FI" dirty="0" smtClean="0"/>
              <a:t>: </a:t>
            </a:r>
            <a:r>
              <a:rPr lang="en-US" dirty="0" smtClean="0">
                <a:hlinkClick r:id="rId12"/>
              </a:rPr>
              <a:t>Why Phishing Works</a:t>
            </a:r>
            <a:endParaRPr lang="en-US" dirty="0" smtClean="0"/>
          </a:p>
          <a:p>
            <a:r>
              <a:rPr lang="fi-FI" dirty="0" err="1" smtClean="0"/>
              <a:t>Chiasson</a:t>
            </a:r>
            <a:r>
              <a:rPr lang="fi-FI" dirty="0" smtClean="0"/>
              <a:t> et </a:t>
            </a:r>
            <a:r>
              <a:rPr lang="fi-FI" dirty="0" err="1" smtClean="0"/>
              <a:t>al</a:t>
            </a:r>
            <a:r>
              <a:rPr lang="fi-FI" dirty="0" smtClean="0"/>
              <a:t>: </a:t>
            </a:r>
            <a:r>
              <a:rPr lang="en-US" dirty="0" smtClean="0">
                <a:hlinkClick r:id="rId13"/>
              </a:rPr>
              <a:t>A Second Look at the Usability of Click-Based Graphical Passwords. Symposium On Usable Privacy and Security</a:t>
            </a:r>
            <a:endParaRPr lang="fi-FI" dirty="0" smtClean="0"/>
          </a:p>
          <a:p>
            <a:r>
              <a:rPr lang="en-US" dirty="0" smtClean="0"/>
              <a:t>Camp: </a:t>
            </a:r>
            <a:r>
              <a:rPr lang="en-US" dirty="0" smtClean="0">
                <a:hlinkClick r:id="rId14"/>
              </a:rPr>
              <a:t>Mental models of privacy and security</a:t>
            </a:r>
            <a:endParaRPr lang="en-US" dirty="0" smtClean="0"/>
          </a:p>
          <a:p>
            <a:r>
              <a:rPr lang="fi-FI" dirty="0" err="1" smtClean="0"/>
              <a:t>Lindgaard</a:t>
            </a:r>
            <a:r>
              <a:rPr lang="fi-FI" dirty="0" smtClean="0"/>
              <a:t>: </a:t>
            </a:r>
            <a:r>
              <a:rPr lang="fi-FI" dirty="0" err="1" smtClean="0">
                <a:hlinkClick r:id="rId15"/>
              </a:rPr>
              <a:t>Attention</a:t>
            </a:r>
            <a:r>
              <a:rPr lang="fi-FI" dirty="0" smtClean="0">
                <a:hlinkClick r:id="rId15"/>
              </a:rPr>
              <a:t> Web </a:t>
            </a:r>
            <a:r>
              <a:rPr lang="fi-FI" dirty="0" err="1" smtClean="0">
                <a:hlinkClick r:id="rId15"/>
              </a:rPr>
              <a:t>Designers</a:t>
            </a:r>
            <a:r>
              <a:rPr lang="fi-FI" dirty="0" smtClean="0">
                <a:hlinkClick r:id="rId15"/>
              </a:rPr>
              <a:t>: </a:t>
            </a:r>
            <a:r>
              <a:rPr lang="fi-FI" dirty="0" err="1" smtClean="0">
                <a:hlinkClick r:id="rId15"/>
              </a:rPr>
              <a:t>You</a:t>
            </a:r>
            <a:r>
              <a:rPr lang="fi-FI" dirty="0" smtClean="0">
                <a:hlinkClick r:id="rId15"/>
              </a:rPr>
              <a:t> </a:t>
            </a:r>
            <a:r>
              <a:rPr lang="fi-FI" dirty="0" err="1" smtClean="0">
                <a:hlinkClick r:id="rId15"/>
              </a:rPr>
              <a:t>have</a:t>
            </a:r>
            <a:r>
              <a:rPr lang="fi-FI" dirty="0" smtClean="0">
                <a:hlinkClick r:id="rId15"/>
              </a:rPr>
              <a:t> 50 </a:t>
            </a:r>
            <a:r>
              <a:rPr lang="fi-FI" dirty="0" err="1" smtClean="0">
                <a:hlinkClick r:id="rId15"/>
              </a:rPr>
              <a:t>milliseconds</a:t>
            </a:r>
            <a:r>
              <a:rPr lang="fi-FI" dirty="0" smtClean="0">
                <a:hlinkClick r:id="rId15"/>
              </a:rPr>
              <a:t> to </a:t>
            </a:r>
            <a:r>
              <a:rPr lang="fi-FI" dirty="0" err="1" smtClean="0">
                <a:hlinkClick r:id="rId15"/>
              </a:rPr>
              <a:t>make</a:t>
            </a:r>
            <a:r>
              <a:rPr lang="fi-FI" dirty="0" smtClean="0">
                <a:hlinkClick r:id="rId15"/>
              </a:rPr>
              <a:t> a </a:t>
            </a:r>
            <a:r>
              <a:rPr lang="fi-FI" dirty="0" err="1" smtClean="0">
                <a:hlinkClick r:id="rId15"/>
              </a:rPr>
              <a:t>good</a:t>
            </a:r>
            <a:r>
              <a:rPr lang="fi-FI" dirty="0" smtClean="0">
                <a:hlinkClick r:id="rId15"/>
              </a:rPr>
              <a:t> </a:t>
            </a:r>
            <a:r>
              <a:rPr lang="fi-FI" dirty="0" err="1" smtClean="0">
                <a:hlinkClick r:id="rId15"/>
              </a:rPr>
              <a:t>first</a:t>
            </a:r>
            <a:r>
              <a:rPr lang="fi-FI" dirty="0" smtClean="0">
                <a:hlinkClick r:id="rId15"/>
              </a:rPr>
              <a:t> impression!</a:t>
            </a:r>
            <a:endParaRPr lang="fi-FI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97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Info about exam </vt:lpstr>
      <vt:lpstr>Exam dates</vt:lpstr>
      <vt:lpstr>Exam articles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karvonen</dc:creator>
  <cp:lastModifiedBy>karvonen</cp:lastModifiedBy>
  <cp:revision>21</cp:revision>
  <dcterms:created xsi:type="dcterms:W3CDTF">2010-04-09T09:35:56Z</dcterms:created>
  <dcterms:modified xsi:type="dcterms:W3CDTF">2010-04-09T10:27:06Z</dcterms:modified>
</cp:coreProperties>
</file>